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Light" charset="1" panose="00000400000000000000"/>
      <p:regular r:id="rId22"/>
    </p:embeddedFont>
    <p:embeddedFont>
      <p:font typeface="Computer Says No" charset="1" panose="000004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65208" y="6162675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2948" y="8423947"/>
            <a:ext cx="7759411" cy="1436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Integrantes:</a:t>
            </a:r>
          </a:p>
          <a:p>
            <a:pPr algn="l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Henrique Carvalho, João Morais e Pedro de Moraes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9905156" y="1563451"/>
            <a:ext cx="7573219" cy="8296504"/>
          </a:xfrm>
          <a:custGeom>
            <a:avLst/>
            <a:gdLst/>
            <a:ahLst/>
            <a:cxnLst/>
            <a:rect r="r" b="b" t="t" l="l"/>
            <a:pathLst>
              <a:path h="8296504" w="7573219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7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4362" y="3721788"/>
            <a:ext cx="6526920" cy="234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4"/>
              </a:lnSpc>
            </a:pPr>
            <a:r>
              <a:rPr lang="en-US" sz="1186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INTELIGÊNCIA ARTIFICIAL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464833" y="5874336"/>
            <a:ext cx="48756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6481096" y="5874336"/>
            <a:ext cx="204815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826870" y="6188661"/>
            <a:ext cx="8421905" cy="138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6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SISTEMA DE VISÃO COMPUTACIONAL PARA IDENTIFICAÇÃO DE ANIMAIS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84688" y="4668722"/>
            <a:ext cx="13746599" cy="3056053"/>
          </a:xfrm>
          <a:prstGeom prst="line">
            <a:avLst/>
          </a:prstGeom>
          <a:ln cap="rnd" w="457200">
            <a:gradFill>
              <a:gsLst>
                <a:gs pos="0">
                  <a:srgbClr val="A14FF7">
                    <a:alpha val="100000"/>
                  </a:srgbClr>
                </a:gs>
                <a:gs pos="33333">
                  <a:srgbClr val="FF80FF">
                    <a:alpha val="100000"/>
                  </a:srgbClr>
                </a:gs>
                <a:gs pos="66667">
                  <a:srgbClr val="A14FF7">
                    <a:alpha val="100000"/>
                  </a:srgbClr>
                </a:gs>
                <a:gs pos="100000">
                  <a:srgbClr val="FF80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85518" y="3125672"/>
            <a:ext cx="3086100" cy="3086100"/>
            <a:chOff x="0" y="0"/>
            <a:chExt cx="4114800" cy="4114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6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553909" y="553909"/>
              <a:ext cx="3006981" cy="3006981"/>
            </a:xfrm>
            <a:custGeom>
              <a:avLst/>
              <a:gdLst/>
              <a:ahLst/>
              <a:cxnLst/>
              <a:rect r="r" b="b" t="t" l="l"/>
              <a:pathLst>
                <a:path h="3006981" w="3006981">
                  <a:moveTo>
                    <a:pt x="0" y="0"/>
                  </a:moveTo>
                  <a:lnTo>
                    <a:pt x="3006982" y="0"/>
                  </a:lnTo>
                  <a:lnTo>
                    <a:pt x="3006982" y="3006982"/>
                  </a:lnTo>
                  <a:lnTo>
                    <a:pt x="0" y="3006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876390" y="6181725"/>
            <a:ext cx="3086100" cy="3086100"/>
            <a:chOff x="0" y="0"/>
            <a:chExt cx="4114800" cy="41148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6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376888" y="376888"/>
              <a:ext cx="3361023" cy="3361023"/>
            </a:xfrm>
            <a:custGeom>
              <a:avLst/>
              <a:gdLst/>
              <a:ahLst/>
              <a:cxnLst/>
              <a:rect r="r" b="b" t="t" l="l"/>
              <a:pathLst>
                <a:path h="3361023" w="3361023">
                  <a:moveTo>
                    <a:pt x="0" y="0"/>
                  </a:moveTo>
                  <a:lnTo>
                    <a:pt x="3361024" y="0"/>
                  </a:lnTo>
                  <a:lnTo>
                    <a:pt x="3361024" y="3361024"/>
                  </a:lnTo>
                  <a:lnTo>
                    <a:pt x="0" y="3361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AutoShape 16" id="16"/>
          <p:cNvSpPr/>
          <p:nvPr/>
        </p:nvSpPr>
        <p:spPr>
          <a:xfrm flipV="true">
            <a:off x="11017807" y="4668722"/>
            <a:ext cx="7000984" cy="3056053"/>
          </a:xfrm>
          <a:prstGeom prst="line">
            <a:avLst/>
          </a:prstGeom>
          <a:ln cap="rnd" w="457200">
            <a:gradFill>
              <a:gsLst>
                <a:gs pos="0">
                  <a:srgbClr val="A14FF7">
                    <a:alpha val="100000"/>
                  </a:srgbClr>
                </a:gs>
                <a:gs pos="33333">
                  <a:srgbClr val="FF80FF">
                    <a:alpha val="100000"/>
                  </a:srgbClr>
                </a:gs>
                <a:gs pos="66667">
                  <a:srgbClr val="A14FF7">
                    <a:alpha val="100000"/>
                  </a:srgbClr>
                </a:gs>
                <a:gs pos="100000">
                  <a:srgbClr val="FF80F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9914305" y="6181725"/>
            <a:ext cx="3086100" cy="3086100"/>
            <a:chOff x="0" y="0"/>
            <a:chExt cx="4114800" cy="411480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6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47217" y="536001"/>
              <a:ext cx="3620365" cy="3042797"/>
            </a:xfrm>
            <a:custGeom>
              <a:avLst/>
              <a:gdLst/>
              <a:ahLst/>
              <a:cxnLst/>
              <a:rect r="r" b="b" t="t" l="l"/>
              <a:pathLst>
                <a:path h="3042797" w="3620365">
                  <a:moveTo>
                    <a:pt x="0" y="0"/>
                  </a:moveTo>
                  <a:lnTo>
                    <a:pt x="3620366" y="0"/>
                  </a:lnTo>
                  <a:lnTo>
                    <a:pt x="3620366" y="3042798"/>
                  </a:lnTo>
                  <a:lnTo>
                    <a:pt x="0" y="3042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626611" y="3125672"/>
            <a:ext cx="3086100" cy="3086100"/>
            <a:chOff x="0" y="0"/>
            <a:chExt cx="4114800" cy="411480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6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702870" y="601270"/>
              <a:ext cx="2912259" cy="2912259"/>
            </a:xfrm>
            <a:custGeom>
              <a:avLst/>
              <a:gdLst/>
              <a:ahLst/>
              <a:cxnLst/>
              <a:rect r="r" b="b" t="t" l="l"/>
              <a:pathLst>
                <a:path h="2912259" w="2912259">
                  <a:moveTo>
                    <a:pt x="0" y="0"/>
                  </a:moveTo>
                  <a:lnTo>
                    <a:pt x="2912260" y="0"/>
                  </a:lnTo>
                  <a:lnTo>
                    <a:pt x="2912260" y="2912260"/>
                  </a:lnTo>
                  <a:lnTo>
                    <a:pt x="0" y="2912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348647" y="1235559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FLUXOGRAMA DO SISTEMA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4022" y="7101508"/>
            <a:ext cx="3469092" cy="209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2"/>
              </a:lnSpc>
            </a:pPr>
            <a:r>
              <a:rPr lang="en-US" sz="206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Os dados passam por pré-processamento (anotação, aumento de dados, padronização de tamanho/formato).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4022" y="6240347"/>
            <a:ext cx="3469092" cy="8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2"/>
              </a:lnSpc>
            </a:pPr>
            <a:r>
              <a:rPr lang="en-US" b="true" sz="20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Coleta e Preparação dos Dados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84893" y="3488968"/>
            <a:ext cx="3469092" cy="250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2"/>
              </a:lnSpc>
            </a:pPr>
            <a:r>
              <a:rPr lang="en-US" sz="206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YOLO11 analisa os frames filtrados e detecta quais animais aparecem, usando um banco de dados (classes pré-definidas).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84893" y="2627807"/>
            <a:ext cx="3469092" cy="8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2"/>
              </a:lnSpc>
            </a:pPr>
            <a:r>
              <a:rPr lang="en-US" b="true" sz="20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Detecção de Animais com YOLO11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22809" y="4746268"/>
            <a:ext cx="3469092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2"/>
              </a:lnSpc>
            </a:pPr>
            <a:r>
              <a:rPr lang="en-US" sz="206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CNN adicional para classificação refinada quando necessário.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22809" y="4304207"/>
            <a:ext cx="3469092" cy="41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2"/>
              </a:lnSpc>
            </a:pPr>
            <a:r>
              <a:rPr lang="en-US" b="true" sz="20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Classificação Específica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435115" y="6749083"/>
            <a:ext cx="3469092" cy="12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2"/>
              </a:lnSpc>
            </a:pPr>
            <a:r>
              <a:rPr lang="en-US" sz="206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CNN adicional para classificação refinada quando necessário.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435115" y="6307022"/>
            <a:ext cx="3469092" cy="41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2"/>
              </a:lnSpc>
            </a:pPr>
            <a:r>
              <a:rPr lang="en-US" b="true" sz="20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 e Visualização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>
                <a:alphaModFix amt="15000"/>
              </a:blip>
              <a:stretch>
                <a:fillRect l="-39749" t="0" r="-3974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9372" y="1118235"/>
            <a:ext cx="14909255" cy="790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metodologia será dividida em quatro fases principais:</a:t>
            </a:r>
          </a:p>
          <a:p>
            <a:pPr algn="just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Curadoria de Dados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envolvendo a coleta e organização de um dataset de imagens e vídeos no Roboflow. </a:t>
            </a:r>
          </a:p>
          <a:p>
            <a:pPr algn="just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Anotação e Augmentation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onde as imagens serão rotuladas manualmente e variações sintéticas serão criadas para robustecer o treinamento. </a:t>
            </a:r>
          </a:p>
          <a:p>
            <a:pPr algn="just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Treinamento do Modelo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na qual um modelo YOLOv11 pré-treinado será ajustado (fine-tuned) aos nossos dados utilizando o ambiente do Google Colab para aceleração com GPU. </a:t>
            </a:r>
          </a:p>
          <a:p>
            <a:pPr algn="just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Implementação e Validação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o modelo treinado será integrado a uma aplicação em Python e sua performance será avaliada com métricas padrão de detecção de objetos, como o mAP (mean Average Precision), em um conjunto de dados de teste separado.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15548" y="8986029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91052">
            <a:off x="13048963" y="-5984494"/>
            <a:ext cx="11291757" cy="10164688"/>
          </a:xfrm>
          <a:custGeom>
            <a:avLst/>
            <a:gdLst/>
            <a:ahLst/>
            <a:cxnLst/>
            <a:rect r="r" b="b" t="t" l="l"/>
            <a:pathLst>
              <a:path h="10164688" w="11291757">
                <a:moveTo>
                  <a:pt x="0" y="0"/>
                </a:moveTo>
                <a:lnTo>
                  <a:pt x="11291757" y="0"/>
                </a:lnTo>
                <a:lnTo>
                  <a:pt x="11291757" y="10164687"/>
                </a:lnTo>
                <a:lnTo>
                  <a:pt x="0" y="10164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297235" y="1880213"/>
            <a:ext cx="8036625" cy="5957149"/>
          </a:xfrm>
          <a:custGeom>
            <a:avLst/>
            <a:gdLst/>
            <a:ahLst/>
            <a:cxnLst/>
            <a:rect r="r" b="b" t="t" l="l"/>
            <a:pathLst>
              <a:path h="5957149" w="8036625">
                <a:moveTo>
                  <a:pt x="8036625" y="0"/>
                </a:moveTo>
                <a:lnTo>
                  <a:pt x="0" y="0"/>
                </a:lnTo>
                <a:lnTo>
                  <a:pt x="0" y="5957149"/>
                </a:lnTo>
                <a:lnTo>
                  <a:pt x="8036625" y="5957149"/>
                </a:lnTo>
                <a:lnTo>
                  <a:pt x="8036625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3547" y="4038286"/>
            <a:ext cx="5781294" cy="8229600"/>
          </a:xfrm>
          <a:custGeom>
            <a:avLst/>
            <a:gdLst/>
            <a:ahLst/>
            <a:cxnLst/>
            <a:rect r="r" b="b" t="t" l="l"/>
            <a:pathLst>
              <a:path h="8229600" w="5781294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6169" y="3352220"/>
            <a:ext cx="10785303" cy="464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RESULTADOS ESPERADOS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2528B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51221" y="999695"/>
            <a:ext cx="7614624" cy="252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3"/>
              </a:lnSpc>
            </a:pPr>
            <a:r>
              <a:rPr lang="en-US" sz="12436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RESULTADOS ESPERADOS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5943" y="3471674"/>
            <a:ext cx="8045180" cy="606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312" indent="-288156" lvl="1">
              <a:lnSpc>
                <a:spcPts val="3683"/>
              </a:lnSpc>
              <a:spcBef>
                <a:spcPct val="0"/>
              </a:spcBef>
              <a:buFont typeface="Arial"/>
              <a:buChar char="•"/>
            </a:pPr>
            <a:r>
              <a:rPr lang="en-US" sz="26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Protótipo funci</a:t>
            </a:r>
            <a:r>
              <a:rPr lang="en-US" sz="266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onal que recebe imagens ou vídeos e destaca animais com legenda textual.</a:t>
            </a:r>
          </a:p>
          <a:p>
            <a:pPr algn="l" marL="576312" indent="-288156" lvl="1">
              <a:lnSpc>
                <a:spcPts val="3683"/>
              </a:lnSpc>
              <a:spcBef>
                <a:spcPct val="0"/>
              </a:spcBef>
              <a:buFont typeface="Arial"/>
              <a:buChar char="•"/>
            </a:pPr>
            <a:r>
              <a:rPr lang="en-US" sz="266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YOLOv8 treinado, rápido e preciso para detecção em tempo real.</a:t>
            </a:r>
          </a:p>
          <a:p>
            <a:pPr algn="l" marL="576312" indent="-288156" lvl="1">
              <a:lnSpc>
                <a:spcPts val="3683"/>
              </a:lnSpc>
              <a:spcBef>
                <a:spcPct val="0"/>
              </a:spcBef>
              <a:buFont typeface="Arial"/>
              <a:buChar char="•"/>
            </a:pPr>
            <a:r>
              <a:rPr lang="en-US" sz="266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customizado e anotado, específico para a fauna-alvo.</a:t>
            </a:r>
          </a:p>
          <a:p>
            <a:pPr algn="l" marL="576312" indent="-288156" lvl="1">
              <a:lnSpc>
                <a:spcPts val="3683"/>
              </a:lnSpc>
              <a:spcBef>
                <a:spcPct val="0"/>
              </a:spcBef>
              <a:buFont typeface="Arial"/>
              <a:buChar char="•"/>
            </a:pPr>
            <a:r>
              <a:rPr lang="en-US" sz="266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Relatório técnico com detalhes do sistema, métodos, desafios e desempenho.</a:t>
            </a:r>
          </a:p>
          <a:p>
            <a:pPr algn="l" marL="576312" indent="-288156" lvl="1">
              <a:lnSpc>
                <a:spcPts val="3683"/>
              </a:lnSpc>
              <a:spcBef>
                <a:spcPct val="0"/>
              </a:spcBef>
              <a:buFont typeface="Arial"/>
              <a:buChar char="•"/>
            </a:pPr>
            <a:r>
              <a:rPr lang="en-US" sz="266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Apresentação prática mostrando funcionamento, limitações e aplicações.</a:t>
            </a:r>
          </a:p>
          <a:p>
            <a:pPr algn="l" marL="576312" indent="-288156" lvl="1">
              <a:lnSpc>
                <a:spcPts val="3683"/>
              </a:lnSpc>
              <a:spcBef>
                <a:spcPct val="0"/>
              </a:spcBef>
              <a:buFont typeface="Arial"/>
              <a:buChar char="•"/>
            </a:pPr>
            <a:r>
              <a:rPr lang="en-US" sz="266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Código-fonte documentado para reprodução e melhorias futuras.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4775146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CONCLUSÃO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168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8" y="0"/>
                </a:lnTo>
                <a:lnTo>
                  <a:pt x="14684628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04775" y="1256026"/>
            <a:ext cx="13478450" cy="729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 a apresentação do projeto, conclui-se que:</a:t>
            </a:r>
          </a:p>
          <a:p>
            <a:pPr algn="ctr">
              <a:lnSpc>
                <a:spcPts val="4860"/>
              </a:lnSpc>
            </a:pPr>
          </a:p>
          <a:p>
            <a:pPr algn="ctr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Construir uma ferramenta IA para monitoramento de fauna;</a:t>
            </a:r>
          </a:p>
          <a:p>
            <a:pPr algn="ctr">
              <a:lnSpc>
                <a:spcPts val="4860"/>
              </a:lnSpc>
            </a:pPr>
          </a:p>
          <a:p>
            <a:pPr algn="ctr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Democratização de tecnologias como YOLOv11 e platafromas como Roboflow;</a:t>
            </a:r>
          </a:p>
          <a:p>
            <a:pPr algn="ctr">
              <a:lnSpc>
                <a:spcPts val="4860"/>
              </a:lnSpc>
            </a:pPr>
          </a:p>
          <a:p>
            <a:pPr algn="ctr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Contribuir com um protótipo aplicável á pesquisa ecológica;</a:t>
            </a:r>
          </a:p>
          <a:p>
            <a:pPr algn="just">
              <a:lnSpc>
                <a:spcPts val="4860"/>
              </a:lnSpc>
            </a:pPr>
          </a:p>
          <a:p>
            <a:pPr algn="ctr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Este projeto abre portas futuras de melhorias, como: expansão do número de espécies do modelo, otimização para deployment para uso em campo, integração com plataforma web.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77897" y="-5779144"/>
            <a:ext cx="14635371" cy="12033527"/>
          </a:xfrm>
          <a:custGeom>
            <a:avLst/>
            <a:gdLst/>
            <a:ahLst/>
            <a:cxnLst/>
            <a:rect r="r" b="b" t="t" l="l"/>
            <a:pathLst>
              <a:path h="12033527" w="14635371">
                <a:moveTo>
                  <a:pt x="0" y="0"/>
                </a:moveTo>
                <a:lnTo>
                  <a:pt x="14635371" y="0"/>
                </a:lnTo>
                <a:lnTo>
                  <a:pt x="14635371" y="12033528"/>
                </a:lnTo>
                <a:lnTo>
                  <a:pt x="0" y="1203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OBRIGADO!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06557">
            <a:off x="13859100" y="1432047"/>
            <a:ext cx="4433872" cy="4665492"/>
          </a:xfrm>
          <a:custGeom>
            <a:avLst/>
            <a:gdLst/>
            <a:ahLst/>
            <a:cxnLst/>
            <a:rect r="r" b="b" t="t" l="l"/>
            <a:pathLst>
              <a:path h="4665492" w="4433872">
                <a:moveTo>
                  <a:pt x="0" y="0"/>
                </a:moveTo>
                <a:lnTo>
                  <a:pt x="4433873" y="0"/>
                </a:lnTo>
                <a:lnTo>
                  <a:pt x="4433873" y="4665493"/>
                </a:lnTo>
                <a:lnTo>
                  <a:pt x="0" y="466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77897" y="2433562"/>
            <a:ext cx="8117004" cy="7049716"/>
          </a:xfrm>
          <a:custGeom>
            <a:avLst/>
            <a:gdLst/>
            <a:ahLst/>
            <a:cxnLst/>
            <a:rect r="r" b="b" t="t" l="l"/>
            <a:pathLst>
              <a:path h="7049716" w="8117004">
                <a:moveTo>
                  <a:pt x="0" y="0"/>
                </a:moveTo>
                <a:lnTo>
                  <a:pt x="8117004" y="0"/>
                </a:lnTo>
                <a:lnTo>
                  <a:pt x="8117004" y="7049716"/>
                </a:lnTo>
                <a:lnTo>
                  <a:pt x="0" y="704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1833922"/>
            <a:ext cx="5353298" cy="127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SUMÁRIO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35323" y="4342065"/>
            <a:ext cx="13823977" cy="326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Contextualização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Objetivos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Escopo do projeto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Metodologias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 esperados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2372" y="4342065"/>
            <a:ext cx="738209" cy="326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93007" y="1028700"/>
            <a:ext cx="8566293" cy="6908301"/>
          </a:xfrm>
          <a:custGeom>
            <a:avLst/>
            <a:gdLst/>
            <a:ahLst/>
            <a:cxnLst/>
            <a:rect r="r" b="b" t="t" l="l"/>
            <a:pathLst>
              <a:path h="6908301" w="8566293">
                <a:moveTo>
                  <a:pt x="0" y="0"/>
                </a:moveTo>
                <a:lnTo>
                  <a:pt x="8566293" y="0"/>
                </a:lnTo>
                <a:lnTo>
                  <a:pt x="8566293" y="6908301"/>
                </a:lnTo>
                <a:lnTo>
                  <a:pt x="0" y="6908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3978" y="4546942"/>
            <a:ext cx="12359701" cy="206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24"/>
              </a:lnSpc>
              <a:spcBef>
                <a:spcPct val="0"/>
              </a:spcBef>
            </a:pPr>
            <a:r>
              <a:rPr lang="en-US" sz="1933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CONTEXTUALIZAÇÃO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131FA8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38422"/>
            <a:ext cx="9372908" cy="640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254" indent="-281127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Interpretar imagens é um dos maiores desafios para a inteligência artificial, pois exige entender cenas visuais complexas. Com avanços em deep learning, hoje é possível criar sistemas que “enxergam” e descrevem o mundo ao seu redor.</a:t>
            </a:r>
          </a:p>
          <a:p>
            <a:pPr algn="l">
              <a:lnSpc>
                <a:spcPts val="3645"/>
              </a:lnSpc>
            </a:pPr>
          </a:p>
          <a:p>
            <a:pPr algn="l" marL="562254" indent="-281127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 projeto propõe um protótipo capaz de analisar imagens, identificar animais e objetos principais, e gerar uma descrição textual clara da cena.</a:t>
            </a:r>
          </a:p>
          <a:p>
            <a:pPr algn="l">
              <a:lnSpc>
                <a:spcPts val="3645"/>
              </a:lnSpc>
            </a:pPr>
          </a:p>
          <a:p>
            <a:pPr algn="l" marL="562254" indent="-281127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Essa tecnologia tem aplicações importantes, como acessibilidade para deficientes visuais, organização automática de imagens e monitoramento ambiental.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693007" y="1130799"/>
            <a:ext cx="8566293" cy="6908301"/>
          </a:xfrm>
          <a:custGeom>
            <a:avLst/>
            <a:gdLst/>
            <a:ahLst/>
            <a:cxnLst/>
            <a:rect r="r" b="b" t="t" l="l"/>
            <a:pathLst>
              <a:path h="6908301" w="8566293">
                <a:moveTo>
                  <a:pt x="0" y="0"/>
                </a:moveTo>
                <a:lnTo>
                  <a:pt x="8566293" y="0"/>
                </a:lnTo>
                <a:lnTo>
                  <a:pt x="8566293" y="6908301"/>
                </a:lnTo>
                <a:lnTo>
                  <a:pt x="0" y="6908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35668" y="872646"/>
            <a:ext cx="6584007" cy="8541709"/>
            <a:chOff x="0" y="0"/>
            <a:chExt cx="1020035" cy="13233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0035" cy="1323334"/>
            </a:xfrm>
            <a:custGeom>
              <a:avLst/>
              <a:gdLst/>
              <a:ahLst/>
              <a:cxnLst/>
              <a:rect r="r" b="b" t="t" l="l"/>
              <a:pathLst>
                <a:path h="1323334" w="1020035">
                  <a:moveTo>
                    <a:pt x="11759" y="0"/>
                  </a:moveTo>
                  <a:lnTo>
                    <a:pt x="1008276" y="0"/>
                  </a:lnTo>
                  <a:cubicBezTo>
                    <a:pt x="1011395" y="0"/>
                    <a:pt x="1014386" y="1239"/>
                    <a:pt x="1016591" y="3444"/>
                  </a:cubicBezTo>
                  <a:cubicBezTo>
                    <a:pt x="1018796" y="5649"/>
                    <a:pt x="1020035" y="8640"/>
                    <a:pt x="1020035" y="11759"/>
                  </a:cubicBezTo>
                  <a:lnTo>
                    <a:pt x="1020035" y="1311576"/>
                  </a:lnTo>
                  <a:cubicBezTo>
                    <a:pt x="1020035" y="1318070"/>
                    <a:pt x="1014770" y="1323334"/>
                    <a:pt x="1008276" y="1323334"/>
                  </a:cubicBezTo>
                  <a:lnTo>
                    <a:pt x="11759" y="1323334"/>
                  </a:lnTo>
                  <a:cubicBezTo>
                    <a:pt x="8640" y="1323334"/>
                    <a:pt x="5649" y="1322095"/>
                    <a:pt x="3444" y="1319890"/>
                  </a:cubicBezTo>
                  <a:cubicBezTo>
                    <a:pt x="1239" y="1317685"/>
                    <a:pt x="0" y="1314694"/>
                    <a:pt x="0" y="1311576"/>
                  </a:cubicBezTo>
                  <a:lnTo>
                    <a:pt x="0" y="11759"/>
                  </a:lnTo>
                  <a:cubicBezTo>
                    <a:pt x="0" y="5265"/>
                    <a:pt x="5265" y="0"/>
                    <a:pt x="1175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110" r="0" b="-911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594926"/>
            <a:ext cx="8112218" cy="106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  <a:spcBef>
                <a:spcPct val="0"/>
              </a:spcBef>
            </a:pPr>
            <a:r>
              <a:rPr lang="en-US" sz="99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Contextualização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4550474"/>
            <a:ext cx="9610678" cy="206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95"/>
              </a:lnSpc>
              <a:spcBef>
                <a:spcPct val="0"/>
              </a:spcBef>
            </a:pPr>
            <a:r>
              <a:rPr lang="en-US" sz="192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OBJETIVOS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306238" cy="10287000"/>
            <a:chOff x="0" y="0"/>
            <a:chExt cx="3241149" cy="2709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41149" cy="2709166"/>
            </a:xfrm>
            <a:custGeom>
              <a:avLst/>
              <a:gdLst/>
              <a:ahLst/>
              <a:cxnLst/>
              <a:rect r="r" b="b" t="t" l="l"/>
              <a:pathLst>
                <a:path h="2709166" w="3241149">
                  <a:moveTo>
                    <a:pt x="3241149" y="0"/>
                  </a:moveTo>
                  <a:lnTo>
                    <a:pt x="3241149" y="2709166"/>
                  </a:lnTo>
                  <a:lnTo>
                    <a:pt x="0" y="2709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E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41149" cy="2813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75978" y="-132560"/>
            <a:ext cx="6440962" cy="9958572"/>
            <a:chOff x="0" y="0"/>
            <a:chExt cx="8587950" cy="13278096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8587950" cy="12095704"/>
            </a:xfrm>
            <a:custGeom>
              <a:avLst/>
              <a:gdLst/>
              <a:ahLst/>
              <a:cxnLst/>
              <a:rect r="r" b="b" t="t" l="l"/>
              <a:pathLst>
                <a:path h="12095704" w="8587950">
                  <a:moveTo>
                    <a:pt x="8587950" y="0"/>
                  </a:moveTo>
                  <a:lnTo>
                    <a:pt x="0" y="0"/>
                  </a:lnTo>
                  <a:lnTo>
                    <a:pt x="0" y="12095704"/>
                  </a:lnTo>
                  <a:lnTo>
                    <a:pt x="8587950" y="12095704"/>
                  </a:lnTo>
                  <a:lnTo>
                    <a:pt x="858795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46345" y="6693668"/>
              <a:ext cx="3987217" cy="5402036"/>
            </a:xfrm>
            <a:custGeom>
              <a:avLst/>
              <a:gdLst/>
              <a:ahLst/>
              <a:cxnLst/>
              <a:rect r="r" b="b" t="t" l="l"/>
              <a:pathLst>
                <a:path h="5402036" w="3987217">
                  <a:moveTo>
                    <a:pt x="0" y="0"/>
                  </a:moveTo>
                  <a:lnTo>
                    <a:pt x="3987217" y="0"/>
                  </a:lnTo>
                  <a:lnTo>
                    <a:pt x="3987217" y="5402036"/>
                  </a:lnTo>
                  <a:lnTo>
                    <a:pt x="0" y="540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836382" y="6858000"/>
              <a:ext cx="3133118" cy="5058737"/>
            </a:xfrm>
            <a:custGeom>
              <a:avLst/>
              <a:gdLst/>
              <a:ahLst/>
              <a:cxnLst/>
              <a:rect r="r" b="b" t="t" l="l"/>
              <a:pathLst>
                <a:path h="5058737" w="3133118">
                  <a:moveTo>
                    <a:pt x="0" y="0"/>
                  </a:moveTo>
                  <a:lnTo>
                    <a:pt x="3133118" y="0"/>
                  </a:lnTo>
                  <a:lnTo>
                    <a:pt x="3133118" y="5058737"/>
                  </a:lnTo>
                  <a:lnTo>
                    <a:pt x="0" y="505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894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3185810" y="9600832"/>
              <a:ext cx="2947648" cy="3677264"/>
            </a:xfrm>
            <a:custGeom>
              <a:avLst/>
              <a:gdLst/>
              <a:ahLst/>
              <a:cxnLst/>
              <a:rect r="r" b="b" t="t" l="l"/>
              <a:pathLst>
                <a:path h="3677264" w="2947648">
                  <a:moveTo>
                    <a:pt x="2947649" y="0"/>
                  </a:moveTo>
                  <a:lnTo>
                    <a:pt x="0" y="0"/>
                  </a:lnTo>
                  <a:lnTo>
                    <a:pt x="0" y="3677264"/>
                  </a:lnTo>
                  <a:lnTo>
                    <a:pt x="2947649" y="3677264"/>
                  </a:lnTo>
                  <a:lnTo>
                    <a:pt x="2947649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23925" y="2207493"/>
            <a:ext cx="9877317" cy="685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254" indent="-281127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Vamos construir uma IA que assiste aos vídeos e não só avisa quando um animal aparece, mas também nos diz qual é.</a:t>
            </a:r>
          </a:p>
          <a:p>
            <a:pPr algn="l" marL="562254" indent="-281127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 isso, iniciamos pela curadoria, anotação e aumento de um dataset customizado para a fauna-alvo, utilizando a plataforma Roboflow para garantir qualidade e gestão dos dados.</a:t>
            </a:r>
          </a:p>
          <a:p>
            <a:pPr algn="l" marL="562254" indent="-281127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 seguida, treinaremos um detector de objetos, usando a tecnologia YOLOv11, gerando um modelo de alta performance e precisão.</a:t>
            </a:r>
          </a:p>
          <a:p>
            <a:pPr algn="l" marL="562254" indent="-281127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 fim, implementaremos esse modelo em uma aplicação capaz de analisar vídeos e fornecer identificações precisas das espécies, criando uma ferramenta robusta e especializada para pesquisadores ambientais.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3925" y="1211455"/>
            <a:ext cx="8112218" cy="106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  <a:spcBef>
                <a:spcPct val="0"/>
              </a:spcBef>
            </a:pPr>
            <a:r>
              <a:rPr lang="en-US" sz="99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Objetivos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72214" y="4780563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ESCOPO DO PROJETO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53152"/>
            <a:ext cx="6341216" cy="440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4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 escolha do Roboflow é estratégica para agilizar nosso trabalho. Ele será nosso centro de comando para os dados, permitindo organizar, rotular e, o mais importante, "aumentar" nosso dataset com variações automáticas, poupando um tempo imenso de trabalho manual.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12177"/>
            <a:ext cx="7796433" cy="106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8"/>
              </a:lnSpc>
              <a:spcBef>
                <a:spcPct val="0"/>
              </a:spcBef>
            </a:pPr>
            <a:r>
              <a:rPr lang="en-US" sz="99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Por que Roboflow?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18084" y="4153152"/>
            <a:ext cx="6341216" cy="3856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4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 YOLOv11 foi escolhido por ser o padrão da indústria para detecção em tempo real. Ele encontra e classifica os animais em um único passo, oferecendo a combinação ideal de velocidade e precisão para analisar vídeos.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18084" y="2512177"/>
            <a:ext cx="6341216" cy="106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28"/>
              </a:lnSpc>
              <a:spcBef>
                <a:spcPct val="0"/>
              </a:spcBef>
            </a:pPr>
            <a:r>
              <a:rPr lang="en-US" sz="99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Por que YOLOv11?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4841756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METODOLOGIA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DAGvwxpL58k</dc:identifier>
  <dcterms:modified xsi:type="dcterms:W3CDTF">2011-08-01T06:04:30Z</dcterms:modified>
  <cp:revision>1</cp:revision>
  <dc:title>Inteligência Artificial - Visão Computacional para Identificação de Animais </dc:title>
</cp:coreProperties>
</file>